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7" r:id="rId5"/>
    <p:sldId id="268" r:id="rId6"/>
    <p:sldId id="266" r:id="rId7"/>
    <p:sldId id="269" r:id="rId8"/>
    <p:sldId id="261" r:id="rId9"/>
    <p:sldId id="270" r:id="rId10"/>
    <p:sldId id="258" r:id="rId11"/>
    <p:sldId id="259" r:id="rId12"/>
    <p:sldId id="260"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59" d="100"/>
          <a:sy n="59" d="100"/>
        </p:scale>
        <p:origin x="47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238735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20056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99428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78679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7574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235104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228235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267262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323061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176809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6D8E2-8FA1-42C8-8403-CC92BA7B2F36}" type="datetimeFigureOut">
              <a:rPr lang="en-GB" smtClean="0"/>
              <a:pPr/>
              <a:t>08/03/2019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9FD7287-D42B-4A2A-83DA-44BCBE4F92D1}" type="slidenum">
              <a:rPr lang="en-GB" smtClean="0"/>
              <a:pPr/>
              <a:t>‹#›</a:t>
            </a:fld>
            <a:endParaRPr lang="en-GB" dirty="0"/>
          </a:p>
        </p:txBody>
      </p:sp>
    </p:spTree>
    <p:extLst>
      <p:ext uri="{BB962C8B-B14F-4D97-AF65-F5344CB8AC3E}">
        <p14:creationId xmlns:p14="http://schemas.microsoft.com/office/powerpoint/2010/main" val="385722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resiliencebuilders.lgfl.ne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6D8E2-8FA1-42C8-8403-CC92BA7B2F36}" type="datetimeFigureOut">
              <a:rPr lang="en-GB" smtClean="0"/>
              <a:pPr/>
              <a:t>08/03/2019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D7287-D42B-4A2A-83DA-44BCBE4F92D1}" type="slidenum">
              <a:rPr lang="en-GB" smtClean="0"/>
              <a:pPr/>
              <a:t>‹#›</a:t>
            </a:fld>
            <a:endParaRPr lang="en-GB"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7350" y="160338"/>
            <a:ext cx="1019385" cy="480774"/>
          </a:xfrm>
          <a:prstGeom prst="rect">
            <a:avLst/>
          </a:prstGeom>
        </p:spPr>
      </p:pic>
      <p:pic>
        <p:nvPicPr>
          <p:cNvPr id="9" name="Picture 8"/>
          <p:cNvPicPr>
            <a:picLocks noChangeAspect="1"/>
          </p:cNvPicPr>
          <p:nvPr userDrawn="1"/>
        </p:nvPicPr>
        <p:blipFill>
          <a:blip r:embed="rId14" cstate="print">
            <a:extLst>
              <a:ext uri="{BEBA8EAE-BF5A-486C-A8C5-ECC9F3942E4B}">
                <a14:imgProps xmlns:a14="http://schemas.microsoft.com/office/drawing/2010/main">
                  <a14:imgLayer r:embed="rId15">
                    <a14:imgEffect>
                      <a14:backgroundRemoval t="290" b="99130" l="0" r="100000">
                        <a14:foregroundMark x1="77417" y1="8986" x2="81250" y2="35362"/>
                        <a14:foregroundMark x1="86583" y1="5507" x2="84500" y2="21739"/>
                        <a14:foregroundMark x1="2000" y1="54493" x2="1417" y2="75652"/>
                        <a14:foregroundMark x1="13750" y1="69275" x2="13750" y2="69275"/>
                        <a14:foregroundMark x1="24000" y1="63478" x2="24000" y2="63478"/>
                        <a14:foregroundMark x1="31750" y1="64928" x2="31750" y2="64928"/>
                        <a14:foregroundMark x1="40667" y1="57391" x2="40667" y2="57391"/>
                        <a14:foregroundMark x1="50833" y1="63768" x2="50833" y2="63768"/>
                        <a14:foregroundMark x1="57500" y1="63188" x2="57500" y2="63188"/>
                        <a14:foregroundMark x1="69000" y1="53913" x2="69000" y2="53913"/>
                        <a14:foregroundMark x1="91083" y1="58841" x2="91083" y2="58841"/>
                        <a14:foregroundMark x1="92333" y1="61739" x2="92333" y2="61739"/>
                        <a14:foregroundMark x1="81167" y1="21739" x2="81167" y2="21739"/>
                        <a14:foregroundMark x1="80500" y1="17101" x2="80500" y2="17101"/>
                        <a14:foregroundMark x1="98333" y1="79710" x2="99667" y2="81159"/>
                        <a14:foregroundMark x1="18750" y1="54203" x2="18750" y2="54203"/>
                        <a14:foregroundMark x1="17167" y1="52464" x2="14833" y2="55652"/>
                        <a14:foregroundMark x1="10583" y1="77391" x2="10833" y2="53623"/>
                        <a14:foregroundMark x1="26833" y1="74783" x2="28417" y2="52754"/>
                        <a14:foregroundMark x1="41333" y1="63188" x2="43083" y2="77681"/>
                        <a14:foregroundMark x1="51000" y1="55072" x2="50667" y2="78841"/>
                        <a14:foregroundMark x1="47583" y1="78841" x2="47250" y2="55362"/>
                        <a14:foregroundMark x1="58000" y1="77681" x2="57417" y2="53333"/>
                        <a14:foregroundMark x1="59917" y1="60580" x2="62750" y2="76232"/>
                        <a14:foregroundMark x1="31917" y1="53043" x2="31917" y2="77681"/>
                        <a14:foregroundMark x1="38583" y1="56812" x2="38500" y2="75652"/>
                        <a14:foregroundMark x1="33667" y1="80000" x2="35000" y2="79130"/>
                        <a14:foregroundMark x1="1000" y1="31304" x2="1000" y2="31304"/>
                        <a14:foregroundMark x1="4833" y1="32464" x2="4833" y2="32464"/>
                        <a14:foregroundMark x1="11083" y1="36812" x2="11083" y2="36812"/>
                        <a14:foregroundMark x1="16167" y1="29565" x2="16167" y2="29565"/>
                        <a14:foregroundMark x1="17833" y1="35942" x2="17833" y2="35942"/>
                        <a14:foregroundMark x1="34250" y1="35942" x2="34250" y2="35942"/>
                        <a14:foregroundMark x1="27750" y1="33623" x2="27750" y2="33623"/>
                        <a14:foregroundMark x1="23833" y1="33043" x2="23833" y2="33043"/>
                        <a14:foregroundMark x1="38917" y1="35942" x2="38917" y2="35942"/>
                        <a14:foregroundMark x1="43333" y1="33333" x2="43333" y2="33333"/>
                        <a14:foregroundMark x1="47417" y1="34783" x2="47417" y2="34783"/>
                        <a14:foregroundMark x1="52167" y1="37971" x2="52167" y2="37971"/>
                        <a14:foregroundMark x1="58583" y1="41739" x2="58583" y2="41739"/>
                        <a14:foregroundMark x1="66000" y1="40870" x2="66000" y2="40870"/>
                        <a14:foregroundMark x1="68583" y1="33913" x2="68583" y2="33913"/>
                        <a14:backgroundMark x1="10000" y1="34493" x2="10000" y2="34493"/>
                        <a14:backgroundMark x1="14500" y1="29855" x2="14500" y2="29855"/>
                        <a14:backgroundMark x1="48500" y1="30435" x2="48500" y2="30435"/>
                      </a14:backgroundRemoval>
                    </a14:imgEffect>
                  </a14:imgLayer>
                </a14:imgProps>
              </a:ext>
              <a:ext uri="{28A0092B-C50C-407E-A947-70E740481C1C}">
                <a14:useLocalDpi xmlns:a14="http://schemas.microsoft.com/office/drawing/2010/main" val="0"/>
              </a:ext>
            </a:extLst>
          </a:blip>
          <a:stretch>
            <a:fillRect/>
          </a:stretch>
        </p:blipFill>
        <p:spPr>
          <a:xfrm>
            <a:off x="1648884" y="107617"/>
            <a:ext cx="2143593" cy="616283"/>
          </a:xfrm>
          <a:prstGeom prst="rect">
            <a:avLst/>
          </a:prstGeom>
        </p:spPr>
      </p:pic>
      <p:sp>
        <p:nvSpPr>
          <p:cNvPr id="10" name="Rectangle 9"/>
          <p:cNvSpPr/>
          <p:nvPr userDrawn="1"/>
        </p:nvSpPr>
        <p:spPr>
          <a:xfrm>
            <a:off x="1789612" y="6367905"/>
            <a:ext cx="8458200" cy="523220"/>
          </a:xfrm>
          <a:prstGeom prst="rect">
            <a:avLst/>
          </a:prstGeom>
        </p:spPr>
        <p:txBody>
          <a:bodyPr wrap="square">
            <a:spAutoFit/>
          </a:bodyPr>
          <a:lstStyle/>
          <a:p>
            <a:pPr algn="ctr">
              <a:spcAft>
                <a:spcPts val="0"/>
              </a:spcAft>
              <a:tabLst>
                <a:tab pos="2865755" algn="ctr"/>
                <a:tab pos="5731510" algn="r"/>
              </a:tabLst>
            </a:pPr>
            <a:r>
              <a:rPr lang="en-GB" sz="1400"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6"/>
              </a:rPr>
              <a:t>learningthroughmovement.lgfl.net</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tabLst>
                <a:tab pos="2865755" algn="ctr"/>
                <a:tab pos="5731510" algn="r"/>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2019 London </a:t>
            </a:r>
            <a:r>
              <a:rPr lang="en-GB" sz="1400" dirty="0">
                <a:effectLst/>
                <a:latin typeface="Calibri" panose="020F0502020204030204" pitchFamily="34" charset="0"/>
                <a:ea typeface="Calibri" panose="020F0502020204030204" pitchFamily="34" charset="0"/>
                <a:cs typeface="Times New Roman" panose="02020603050405020304" pitchFamily="18" charset="0"/>
              </a:rPr>
              <a:t>Grid for Learning</a:t>
            </a:r>
          </a:p>
        </p:txBody>
      </p:sp>
    </p:spTree>
    <p:extLst>
      <p:ext uri="{BB962C8B-B14F-4D97-AF65-F5344CB8AC3E}">
        <p14:creationId xmlns:p14="http://schemas.microsoft.com/office/powerpoint/2010/main" val="2799328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6603"/>
            <a:ext cx="9144000" cy="2387600"/>
          </a:xfrm>
        </p:spPr>
        <p:txBody>
          <a:bodyPr>
            <a:normAutofit fontScale="90000"/>
          </a:bodyPr>
          <a:lstStyle/>
          <a:p>
            <a:r>
              <a:rPr lang="en-GB" dirty="0"/>
              <a:t>What </a:t>
            </a:r>
            <a:r>
              <a:rPr lang="en-GB" dirty="0" smtClean="0"/>
              <a:t>Physical </a:t>
            </a:r>
            <a:r>
              <a:rPr lang="en-GB" dirty="0"/>
              <a:t>S</a:t>
            </a:r>
            <a:r>
              <a:rPr lang="en-GB" dirty="0" smtClean="0"/>
              <a:t>kills </a:t>
            </a:r>
            <a:r>
              <a:rPr lang="en-GB" dirty="0"/>
              <a:t>H</a:t>
            </a:r>
            <a:r>
              <a:rPr lang="en-GB" dirty="0" smtClean="0"/>
              <a:t>ave </a:t>
            </a:r>
            <a:r>
              <a:rPr lang="en-GB" dirty="0"/>
              <a:t>M</a:t>
            </a:r>
            <a:r>
              <a:rPr lang="en-GB" dirty="0" smtClean="0"/>
              <a:t>ost </a:t>
            </a:r>
            <a:r>
              <a:rPr lang="en-GB" dirty="0"/>
              <a:t>C</a:t>
            </a:r>
            <a:r>
              <a:rPr lang="en-GB" dirty="0" smtClean="0"/>
              <a:t>hildren </a:t>
            </a:r>
            <a:r>
              <a:rPr lang="en-GB" dirty="0"/>
              <a:t>M</a:t>
            </a:r>
            <a:r>
              <a:rPr lang="en-GB" dirty="0" smtClean="0"/>
              <a:t>astered </a:t>
            </a:r>
            <a:r>
              <a:rPr lang="en-GB" dirty="0"/>
              <a:t>at </a:t>
            </a:r>
            <a:r>
              <a:rPr lang="en-GB" dirty="0" smtClean="0"/>
              <a:t>Different </a:t>
            </a:r>
            <a:r>
              <a:rPr lang="en-GB" dirty="0"/>
              <a:t>A</a:t>
            </a:r>
            <a:r>
              <a:rPr lang="en-GB" dirty="0" smtClean="0"/>
              <a:t>ges</a:t>
            </a:r>
            <a:r>
              <a:rPr lang="en-GB" dirty="0"/>
              <a:t>?</a:t>
            </a:r>
          </a:p>
        </p:txBody>
      </p:sp>
      <p:sp>
        <p:nvSpPr>
          <p:cNvPr id="3" name="Subtitle 2"/>
          <p:cNvSpPr>
            <a:spLocks noGrp="1"/>
          </p:cNvSpPr>
          <p:nvPr>
            <p:ph type="subTitle" idx="1"/>
          </p:nvPr>
        </p:nvSpPr>
        <p:spPr>
          <a:xfrm>
            <a:off x="1524000" y="3509963"/>
            <a:ext cx="9144000" cy="1655762"/>
          </a:xfrm>
        </p:spPr>
        <p:txBody>
          <a:bodyPr>
            <a:normAutofit/>
          </a:bodyPr>
          <a:lstStyle/>
          <a:p>
            <a:pPr algn="l"/>
            <a:r>
              <a:rPr lang="en-GB" b="1" dirty="0"/>
              <a:t>This section will help staff </a:t>
            </a:r>
            <a:r>
              <a:rPr lang="en-GB" b="1" dirty="0" smtClean="0"/>
              <a:t>:</a:t>
            </a:r>
            <a:endParaRPr lang="en-GB" b="1" dirty="0"/>
          </a:p>
          <a:p>
            <a:pPr marL="342900" indent="-342900" algn="l">
              <a:buFont typeface="Arial" panose="020B0604020202020204" pitchFamily="34" charset="0"/>
              <a:buChar char="•"/>
            </a:pPr>
            <a:r>
              <a:rPr lang="en-GB" b="1" dirty="0" smtClean="0"/>
              <a:t>Recognise usual </a:t>
            </a:r>
            <a:r>
              <a:rPr lang="en-GB" b="1" dirty="0"/>
              <a:t>patterns of physical development in terms of gross </a:t>
            </a:r>
            <a:r>
              <a:rPr lang="en-GB" b="1" dirty="0" smtClean="0"/>
              <a:t>and </a:t>
            </a:r>
            <a:r>
              <a:rPr lang="en-GB" b="1" dirty="0"/>
              <a:t>fine </a:t>
            </a:r>
            <a:r>
              <a:rPr lang="en-GB" b="1" dirty="0" smtClean="0"/>
              <a:t>motor, and hand </a:t>
            </a:r>
            <a:r>
              <a:rPr lang="en-GB" b="1" dirty="0"/>
              <a:t>skills at different ages</a:t>
            </a:r>
          </a:p>
          <a:p>
            <a:endParaRPr lang="en-GB" dirty="0"/>
          </a:p>
        </p:txBody>
      </p:sp>
    </p:spTree>
    <p:extLst>
      <p:ext uri="{BB962C8B-B14F-4D97-AF65-F5344CB8AC3E}">
        <p14:creationId xmlns:p14="http://schemas.microsoft.com/office/powerpoint/2010/main" val="1317785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29920" y="1502384"/>
            <a:ext cx="10959253" cy="52099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t>By this age, a child should</a:t>
            </a:r>
            <a:r>
              <a:rPr lang="en-GB" sz="2400" dirty="0" smtClean="0"/>
              <a:t>:</a:t>
            </a:r>
          </a:p>
          <a:p>
            <a:r>
              <a:rPr lang="en-GB" sz="2400" dirty="0" smtClean="0"/>
              <a:t>Have the ability to use both hands together </a:t>
            </a:r>
          </a:p>
          <a:p>
            <a:r>
              <a:rPr lang="en-GB" sz="2400" dirty="0" smtClean="0"/>
              <a:t>Their pencil control should be increasing</a:t>
            </a:r>
          </a:p>
          <a:p>
            <a:pPr lvl="0"/>
            <a:r>
              <a:rPr lang="en-GB" sz="2400" dirty="0"/>
              <a:t>Have increased strength in grasps</a:t>
            </a:r>
          </a:p>
          <a:p>
            <a:pPr lvl="0"/>
            <a:r>
              <a:rPr lang="en-GB" sz="2400" dirty="0"/>
              <a:t>Be able to recognise some objects without </a:t>
            </a:r>
            <a:r>
              <a:rPr lang="en-GB" sz="2400" dirty="0" smtClean="0"/>
              <a:t>vision</a:t>
            </a:r>
          </a:p>
          <a:p>
            <a:r>
              <a:rPr lang="en-GB" sz="2400" dirty="0"/>
              <a:t>Have enough motor control to, walk, run, jump, hop, mobilise on stairs, climb, ride a tricycle and engage in ball games. </a:t>
            </a:r>
            <a:endParaRPr lang="en-GB" sz="2400" dirty="0" smtClean="0"/>
          </a:p>
          <a:p>
            <a:r>
              <a:rPr lang="en-GB" sz="2400" dirty="0" smtClean="0"/>
              <a:t>Be able to look at shapes and recognise what they are, match them, and copy them.</a:t>
            </a:r>
          </a:p>
          <a:p>
            <a:r>
              <a:rPr lang="en-GB" sz="2400" dirty="0" smtClean="0"/>
              <a:t>Be able to produce a circle, straight lines, horizontal lines, and crosses (visual motor integration skills)</a:t>
            </a:r>
          </a:p>
          <a:p>
            <a:r>
              <a:rPr lang="en-GB" sz="2400" dirty="0" smtClean="0"/>
              <a:t>Be able to feed themselves using cutlery , do large buttons, cut a straight line with scissors, and use a key and lock,</a:t>
            </a:r>
          </a:p>
          <a:p>
            <a:pPr marL="0" indent="0">
              <a:buNone/>
            </a:pPr>
            <a:endParaRPr lang="en-GB" dirty="0"/>
          </a:p>
        </p:txBody>
      </p:sp>
      <p:sp>
        <p:nvSpPr>
          <p:cNvPr id="2" name="Title 1"/>
          <p:cNvSpPr>
            <a:spLocks noGrp="1"/>
          </p:cNvSpPr>
          <p:nvPr>
            <p:ph type="title"/>
          </p:nvPr>
        </p:nvSpPr>
        <p:spPr>
          <a:xfrm>
            <a:off x="3289057" y="716042"/>
            <a:ext cx="5640977" cy="786342"/>
          </a:xfrm>
        </p:spPr>
        <p:txBody>
          <a:bodyPr/>
          <a:lstStyle/>
          <a:p>
            <a:pPr algn="ctr"/>
            <a:r>
              <a:rPr lang="en-GB" b="1" dirty="0"/>
              <a:t>At 3 or 4 Years Old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5537" y="1502384"/>
            <a:ext cx="1645606" cy="2194142"/>
          </a:xfrm>
          <a:prstGeom prst="rect">
            <a:avLst/>
          </a:prstGeom>
        </p:spPr>
      </p:pic>
    </p:spTree>
    <p:extLst>
      <p:ext uri="{BB962C8B-B14F-4D97-AF65-F5344CB8AC3E}">
        <p14:creationId xmlns:p14="http://schemas.microsoft.com/office/powerpoint/2010/main" val="1120700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186" y="865869"/>
            <a:ext cx="10515600" cy="887942"/>
          </a:xfrm>
        </p:spPr>
        <p:txBody>
          <a:bodyPr/>
          <a:lstStyle/>
          <a:p>
            <a:pPr algn="ctr"/>
            <a:r>
              <a:rPr lang="en-GB" b="1" dirty="0"/>
              <a:t>At 5 Years Old</a:t>
            </a:r>
          </a:p>
        </p:txBody>
      </p:sp>
      <p:sp>
        <p:nvSpPr>
          <p:cNvPr id="4" name="Rectangle 3"/>
          <p:cNvSpPr/>
          <p:nvPr/>
        </p:nvSpPr>
        <p:spPr>
          <a:xfrm>
            <a:off x="689186" y="1876802"/>
            <a:ext cx="6192521" cy="4146648"/>
          </a:xfrm>
          <a:prstGeom prst="rect">
            <a:avLst/>
          </a:prstGeom>
        </p:spPr>
        <p:txBody>
          <a:bodyPr wrap="square">
            <a:spAutoFit/>
          </a:bodyPr>
          <a:lstStyle/>
          <a:p>
            <a:pPr>
              <a:lnSpc>
                <a:spcPct val="107000"/>
              </a:lnSpc>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By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this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age, a child should:</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B</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e </a:t>
            </a:r>
            <a:r>
              <a:rPr lang="en-GB" sz="2400" dirty="0">
                <a:effectLst/>
                <a:latin typeface="Calibri" panose="020F0502020204030204" pitchFamily="34" charset="0"/>
                <a:ea typeface="Calibri" panose="020F0502020204030204" pitchFamily="34" charset="0"/>
                <a:cs typeface="Times New Roman" panose="02020603050405020304" pitchFamily="18" charset="0"/>
              </a:rPr>
              <a:t>able to skip, tip toe walk, have rhythm with movement, and coordinate movements on large play equipment</a:t>
            </a:r>
          </a:p>
          <a:p>
            <a:pPr marL="342900" lvl="0" indent="-342900">
              <a:lnSpc>
                <a:spcPct val="107000"/>
              </a:lnSpc>
              <a:spcAft>
                <a:spcPts val="0"/>
              </a:spcAft>
              <a:buFont typeface="Symbo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S</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how </a:t>
            </a:r>
            <a:r>
              <a:rPr lang="en-GB" sz="2400" dirty="0">
                <a:effectLst/>
                <a:latin typeface="Calibri" panose="020F0502020204030204" pitchFamily="34" charset="0"/>
                <a:ea typeface="Calibri" panose="020F0502020204030204" pitchFamily="34" charset="0"/>
                <a:cs typeface="Times New Roman" panose="02020603050405020304" pitchFamily="18" charset="0"/>
              </a:rPr>
              <a:t>hand dominance e.g. when doing the above </a:t>
            </a:r>
          </a:p>
          <a:p>
            <a:pPr marL="342900" lvl="0" indent="-342900">
              <a:lnSpc>
                <a:spcPct val="107000"/>
              </a:lnSpc>
              <a:spcAft>
                <a:spcPts val="800"/>
              </a:spcAft>
              <a:buFont typeface="Symbo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H</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old </a:t>
            </a:r>
            <a:r>
              <a:rPr lang="en-GB" sz="2400" dirty="0">
                <a:effectLst/>
                <a:latin typeface="Calibri" panose="020F0502020204030204" pitchFamily="34" charset="0"/>
                <a:ea typeface="Calibri" panose="020F0502020204030204" pitchFamily="34" charset="0"/>
                <a:cs typeface="Times New Roman" panose="02020603050405020304" pitchFamily="18" charset="0"/>
              </a:rPr>
              <a:t>a  fork using </a:t>
            </a:r>
            <a:r>
              <a:rPr lang="en-GB" sz="2400" dirty="0">
                <a:latin typeface="Calibri" panose="020F0502020204030204" pitchFamily="34" charset="0"/>
                <a:ea typeface="Calibri" panose="020F0502020204030204" pitchFamily="34" charset="0"/>
                <a:cs typeface="Times New Roman" panose="02020603050405020304" pitchFamily="18" charset="0"/>
              </a:rPr>
              <a:t>their </a:t>
            </a:r>
            <a:r>
              <a:rPr lang="en-GB" sz="2400" dirty="0">
                <a:effectLst/>
                <a:latin typeface="Calibri" panose="020F0502020204030204" pitchFamily="34" charset="0"/>
                <a:ea typeface="Calibri" panose="020F0502020204030204" pitchFamily="34" charset="0"/>
                <a:cs typeface="Times New Roman" panose="02020603050405020304" pitchFamily="18" charset="0"/>
              </a:rPr>
              <a:t>fingers, feed </a:t>
            </a:r>
            <a:r>
              <a:rPr lang="en-GB" sz="2400" dirty="0">
                <a:latin typeface="Calibri" panose="020F0502020204030204" pitchFamily="34" charset="0"/>
                <a:ea typeface="Calibri" panose="020F0502020204030204" pitchFamily="34" charset="0"/>
                <a:cs typeface="Times New Roman" panose="02020603050405020304" pitchFamily="18" charset="0"/>
              </a:rPr>
              <a:t>them</a:t>
            </a:r>
            <a:r>
              <a:rPr lang="en-GB" sz="2400" dirty="0">
                <a:effectLst/>
                <a:latin typeface="Calibri" panose="020F0502020204030204" pitchFamily="34" charset="0"/>
                <a:ea typeface="Calibri" panose="020F0502020204030204" pitchFamily="34" charset="0"/>
                <a:cs typeface="Times New Roman" panose="02020603050405020304" pitchFamily="18" charset="0"/>
              </a:rPr>
              <a:t>selves soup with little or no spilling, fold paper in half, making sure the edges meet, and put a key in a lock and open it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8753" y="1876802"/>
            <a:ext cx="4321385" cy="2880923"/>
          </a:xfrm>
          <a:prstGeom prst="rect">
            <a:avLst/>
          </a:prstGeom>
        </p:spPr>
      </p:pic>
    </p:spTree>
    <p:extLst>
      <p:ext uri="{BB962C8B-B14F-4D97-AF65-F5344CB8AC3E}">
        <p14:creationId xmlns:p14="http://schemas.microsoft.com/office/powerpoint/2010/main" val="909531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721891"/>
            <a:ext cx="10515600" cy="887942"/>
          </a:xfrm>
        </p:spPr>
        <p:txBody>
          <a:bodyPr/>
          <a:lstStyle/>
          <a:p>
            <a:pPr algn="ctr"/>
            <a:r>
              <a:rPr lang="en-GB" b="1" dirty="0"/>
              <a:t>At 6 Years Old:</a:t>
            </a:r>
          </a:p>
        </p:txBody>
      </p:sp>
      <p:sp>
        <p:nvSpPr>
          <p:cNvPr id="3" name="Content Placeholder 2"/>
          <p:cNvSpPr>
            <a:spLocks noGrp="1"/>
          </p:cNvSpPr>
          <p:nvPr>
            <p:ph idx="1"/>
          </p:nvPr>
        </p:nvSpPr>
        <p:spPr>
          <a:xfrm>
            <a:off x="502920" y="4270588"/>
            <a:ext cx="8241453" cy="1591734"/>
          </a:xfrm>
        </p:spPr>
        <p:txBody>
          <a:bodyPr>
            <a:normAutofit/>
          </a:bodyPr>
          <a:lstStyle/>
          <a:p>
            <a:pPr lvl="0"/>
            <a:r>
              <a:rPr lang="en-GB" sz="2400" dirty="0" smtClean="0"/>
              <a:t>The </a:t>
            </a:r>
            <a:r>
              <a:rPr lang="en-GB" sz="2400" dirty="0"/>
              <a:t>use of arm and shoulder decreases with increased use of wrist and fine finger skills. </a:t>
            </a:r>
            <a:r>
              <a:rPr lang="en-GB" sz="2400" dirty="0" smtClean="0"/>
              <a:t>Children </a:t>
            </a:r>
            <a:r>
              <a:rPr lang="en-GB" sz="2400" dirty="0"/>
              <a:t>should be able to use a knife and fork, be able to colour within lines, be able to copy </a:t>
            </a:r>
            <a:r>
              <a:rPr lang="en-GB" sz="2400" dirty="0" smtClean="0"/>
              <a:t>crosses/diagonals</a:t>
            </a:r>
            <a:r>
              <a:rPr lang="en-GB" sz="2400" dirty="0"/>
              <a:t>, and be able to cut a square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4373" y="4236720"/>
            <a:ext cx="3313995" cy="2485496"/>
          </a:xfrm>
          <a:prstGeom prst="rect">
            <a:avLst/>
          </a:prstGeom>
        </p:spPr>
      </p:pic>
      <p:sp>
        <p:nvSpPr>
          <p:cNvPr id="5" name="Content Placeholder 2"/>
          <p:cNvSpPr txBox="1">
            <a:spLocks/>
          </p:cNvSpPr>
          <p:nvPr/>
        </p:nvSpPr>
        <p:spPr>
          <a:xfrm>
            <a:off x="502920" y="1581785"/>
            <a:ext cx="10510520" cy="2654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By this age, a child should:</a:t>
            </a:r>
            <a:endParaRPr lang="en-GB" sz="2400" b="1" dirty="0" smtClean="0"/>
          </a:p>
          <a:p>
            <a:r>
              <a:rPr lang="en-GB" sz="2400" dirty="0" smtClean="0"/>
              <a:t>Be able to fully and independently dress including organising clothes, using buttons, tying bows and completing the task.</a:t>
            </a:r>
          </a:p>
          <a:p>
            <a:r>
              <a:rPr lang="en-GB" sz="2400" dirty="0" smtClean="0"/>
              <a:t>Dressing requires the ability to know one’s position in space, body awareness, tone, organisational skills, hand grasps, sensory awareness and so on. It is a complex developmental process moving from gross to refined movement patterns</a:t>
            </a:r>
          </a:p>
        </p:txBody>
      </p:sp>
    </p:spTree>
    <p:extLst>
      <p:ext uri="{BB962C8B-B14F-4D97-AF65-F5344CB8AC3E}">
        <p14:creationId xmlns:p14="http://schemas.microsoft.com/office/powerpoint/2010/main" val="1014086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85860"/>
            <a:ext cx="10515600" cy="4351338"/>
          </a:xfrm>
        </p:spPr>
        <p:txBody>
          <a:bodyPr>
            <a:normAutofit/>
          </a:bodyPr>
          <a:lstStyle/>
          <a:p>
            <a:pPr marL="0" indent="0">
              <a:buNone/>
            </a:pPr>
            <a:r>
              <a:rPr lang="en-GB" b="1" dirty="0" smtClean="0"/>
              <a:t>At this age a child should:</a:t>
            </a:r>
          </a:p>
          <a:p>
            <a:r>
              <a:rPr lang="en-GB" dirty="0" smtClean="0"/>
              <a:t>Be developing very refined motor skills – learning to ride a bike, writing using cursive script albeit large letters but clear, developing spelling skills. </a:t>
            </a:r>
          </a:p>
          <a:p>
            <a:r>
              <a:rPr lang="en-GB" dirty="0" smtClean="0"/>
              <a:t>Children will continue to challenge their abilities and there is a social change – the child will become more independent socially wanting to fit into groups and have close friendships.</a:t>
            </a:r>
          </a:p>
          <a:p>
            <a:r>
              <a:rPr lang="en-GB" dirty="0" smtClean="0"/>
              <a:t>Children of this age should have adequate concentration to learn for specified periods of time – however movement is still required to maintain a balance of arousal</a:t>
            </a:r>
            <a:endParaRPr lang="en-GB" dirty="0"/>
          </a:p>
        </p:txBody>
      </p:sp>
      <p:sp>
        <p:nvSpPr>
          <p:cNvPr id="4" name="Title 1"/>
          <p:cNvSpPr txBox="1">
            <a:spLocks/>
          </p:cNvSpPr>
          <p:nvPr/>
        </p:nvSpPr>
        <p:spPr>
          <a:xfrm>
            <a:off x="838200" y="997918"/>
            <a:ext cx="10515600" cy="8879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t>At 7 Years Old:</a:t>
            </a:r>
            <a:endParaRPr lang="en-GB" b="1" dirty="0"/>
          </a:p>
        </p:txBody>
      </p:sp>
    </p:spTree>
    <p:extLst>
      <p:ext uri="{BB962C8B-B14F-4D97-AF65-F5344CB8AC3E}">
        <p14:creationId xmlns:p14="http://schemas.microsoft.com/office/powerpoint/2010/main" val="3705902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851" y="1029154"/>
            <a:ext cx="4815841" cy="759248"/>
          </a:xfrm>
        </p:spPr>
        <p:txBody>
          <a:bodyPr/>
          <a:lstStyle/>
          <a:p>
            <a:r>
              <a:rPr lang="en-GB" b="1" dirty="0" smtClean="0"/>
              <a:t>8 years and above</a:t>
            </a:r>
            <a:endParaRPr lang="en-GB" b="1" dirty="0"/>
          </a:p>
        </p:txBody>
      </p:sp>
      <p:sp>
        <p:nvSpPr>
          <p:cNvPr id="3" name="Content Placeholder 2"/>
          <p:cNvSpPr>
            <a:spLocks noGrp="1"/>
          </p:cNvSpPr>
          <p:nvPr>
            <p:ph idx="1"/>
          </p:nvPr>
        </p:nvSpPr>
        <p:spPr>
          <a:xfrm>
            <a:off x="859972" y="1999796"/>
            <a:ext cx="10515600" cy="4351338"/>
          </a:xfrm>
        </p:spPr>
        <p:txBody>
          <a:bodyPr/>
          <a:lstStyle/>
          <a:p>
            <a:pPr marL="0" indent="0">
              <a:buNone/>
            </a:pPr>
            <a:r>
              <a:rPr lang="en-GB" b="1" dirty="0" smtClean="0"/>
              <a:t>At this age a child should:</a:t>
            </a:r>
          </a:p>
          <a:p>
            <a:r>
              <a:rPr lang="en-GB" dirty="0" smtClean="0"/>
              <a:t>Be ready to move on to more academic learning activities</a:t>
            </a:r>
          </a:p>
          <a:p>
            <a:pPr lvl="1"/>
            <a:r>
              <a:rPr lang="en-GB" dirty="0"/>
              <a:t>T</a:t>
            </a:r>
            <a:r>
              <a:rPr lang="en-GB" dirty="0" smtClean="0"/>
              <a:t>his because the skills they require to complete tasks are laid down and they have the ability to self regulate arousal levels</a:t>
            </a:r>
          </a:p>
          <a:p>
            <a:r>
              <a:rPr lang="en-GB" dirty="0" smtClean="0"/>
              <a:t>Movement is still an important part of development although the core skills are there to be generalised into more complex activities</a:t>
            </a:r>
          </a:p>
          <a:p>
            <a:r>
              <a:rPr lang="en-GB" dirty="0" smtClean="0"/>
              <a:t>Development takes a slightly different path – children will continue to push themselves using physical skills but their cognitive abilities start to really take over </a:t>
            </a:r>
          </a:p>
          <a:p>
            <a:endParaRPr lang="en-GB" dirty="0"/>
          </a:p>
        </p:txBody>
      </p:sp>
    </p:spTree>
    <p:extLst>
      <p:ext uri="{BB962C8B-B14F-4D97-AF65-F5344CB8AC3E}">
        <p14:creationId xmlns:p14="http://schemas.microsoft.com/office/powerpoint/2010/main" val="344740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166" y="548936"/>
            <a:ext cx="5141976" cy="895527"/>
          </a:xfrm>
        </p:spPr>
        <p:txBody>
          <a:bodyPr>
            <a:normAutofit/>
          </a:bodyPr>
          <a:lstStyle/>
          <a:p>
            <a:pPr algn="ctr"/>
            <a:r>
              <a:rPr lang="en-GB" b="1" dirty="0" smtClean="0"/>
              <a:t>Introduction</a:t>
            </a:r>
            <a:endParaRPr lang="en-GB" sz="2000" b="1" i="1" dirty="0"/>
          </a:p>
        </p:txBody>
      </p:sp>
      <p:sp>
        <p:nvSpPr>
          <p:cNvPr id="3" name="Content Placeholder 2"/>
          <p:cNvSpPr>
            <a:spLocks noGrp="1"/>
          </p:cNvSpPr>
          <p:nvPr>
            <p:ph idx="1"/>
          </p:nvPr>
        </p:nvSpPr>
        <p:spPr>
          <a:xfrm>
            <a:off x="596348" y="2927526"/>
            <a:ext cx="11107972" cy="3747593"/>
          </a:xfrm>
        </p:spPr>
        <p:txBody>
          <a:bodyPr>
            <a:noAutofit/>
          </a:bodyPr>
          <a:lstStyle/>
          <a:p>
            <a:pPr lvl="0"/>
            <a:r>
              <a:rPr lang="en-GB" dirty="0"/>
              <a:t>Most children will </a:t>
            </a:r>
            <a:r>
              <a:rPr lang="en-GB" dirty="0" smtClean="0"/>
              <a:t>show </a:t>
            </a:r>
            <a:r>
              <a:rPr lang="en-GB" dirty="0"/>
              <a:t>the patterns of development described in subsequent pages. </a:t>
            </a:r>
          </a:p>
          <a:p>
            <a:pPr lvl="0"/>
            <a:r>
              <a:rPr lang="en-GB" dirty="0"/>
              <a:t>Please note that </a:t>
            </a:r>
            <a:r>
              <a:rPr lang="en-GB" dirty="0" smtClean="0"/>
              <a:t>not all children develop </a:t>
            </a:r>
            <a:r>
              <a:rPr lang="en-GB" dirty="0"/>
              <a:t>at the same pace and it is typical for different skills to emerge at slightly different times for different children.</a:t>
            </a:r>
          </a:p>
          <a:p>
            <a:pPr lvl="0"/>
            <a:r>
              <a:rPr lang="en-GB" dirty="0"/>
              <a:t>For more information on those who do not follow typical patterns of development, and who do not significantly demonstrate the outlined </a:t>
            </a:r>
            <a:r>
              <a:rPr lang="en-GB" dirty="0" smtClean="0"/>
              <a:t>skills, view </a:t>
            </a:r>
            <a:r>
              <a:rPr lang="en-GB" dirty="0"/>
              <a:t>the </a:t>
            </a:r>
            <a:r>
              <a:rPr lang="en-GB" b="1" i="1" dirty="0" smtClean="0"/>
              <a:t>How does it look if children do not meet their motor milestones </a:t>
            </a:r>
            <a:r>
              <a:rPr lang="en-GB" dirty="0"/>
              <a:t>resource.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3521" y="1444463"/>
            <a:ext cx="3673625" cy="1395977"/>
          </a:xfrm>
          <a:prstGeom prst="rect">
            <a:avLst/>
          </a:prstGeom>
        </p:spPr>
      </p:pic>
    </p:spTree>
    <p:extLst>
      <p:ext uri="{BB962C8B-B14F-4D97-AF65-F5344CB8AC3E}">
        <p14:creationId xmlns:p14="http://schemas.microsoft.com/office/powerpoint/2010/main" val="304819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468" y="542693"/>
            <a:ext cx="5705856" cy="878459"/>
          </a:xfrm>
        </p:spPr>
        <p:txBody>
          <a:bodyPr>
            <a:normAutofit/>
          </a:bodyPr>
          <a:lstStyle/>
          <a:p>
            <a:pPr algn="ctr"/>
            <a:r>
              <a:rPr lang="en-GB" b="1" dirty="0" smtClean="0"/>
              <a:t>0-1 Months </a:t>
            </a:r>
            <a:endParaRPr lang="en-GB" sz="2000" b="1" i="1" dirty="0"/>
          </a:p>
        </p:txBody>
      </p:sp>
      <p:sp>
        <p:nvSpPr>
          <p:cNvPr id="3" name="Content Placeholder 2"/>
          <p:cNvSpPr>
            <a:spLocks noGrp="1"/>
          </p:cNvSpPr>
          <p:nvPr>
            <p:ph idx="1"/>
          </p:nvPr>
        </p:nvSpPr>
        <p:spPr>
          <a:xfrm>
            <a:off x="451975" y="1881052"/>
            <a:ext cx="11393424" cy="4759379"/>
          </a:xfrm>
        </p:spPr>
        <p:txBody>
          <a:bodyPr>
            <a:normAutofit fontScale="92500" lnSpcReduction="20000"/>
          </a:bodyPr>
          <a:lstStyle/>
          <a:p>
            <a:pPr lvl="0"/>
            <a:r>
              <a:rPr lang="en-GB" dirty="0" smtClean="0"/>
              <a:t>A </a:t>
            </a:r>
            <a:r>
              <a:rPr lang="en-GB" dirty="0"/>
              <a:t>child may have a tight fisted grasp with thumb in their palm. </a:t>
            </a:r>
            <a:endParaRPr lang="en-GB" dirty="0" smtClean="0"/>
          </a:p>
          <a:p>
            <a:pPr lvl="0"/>
            <a:r>
              <a:rPr lang="en-GB" dirty="0" smtClean="0"/>
              <a:t>Their </a:t>
            </a:r>
            <a:r>
              <a:rPr lang="en-GB" dirty="0"/>
              <a:t>hands may open reflexively, and will grasp objects when put into the hand . </a:t>
            </a:r>
            <a:endParaRPr lang="en-GB" dirty="0" smtClean="0"/>
          </a:p>
          <a:p>
            <a:pPr lvl="0"/>
            <a:r>
              <a:rPr lang="en-GB" dirty="0" smtClean="0"/>
              <a:t>The </a:t>
            </a:r>
            <a:r>
              <a:rPr lang="en-GB" dirty="0"/>
              <a:t>baby will open and close hands in response to stimulus, and will grasp very tight at the little finger side of hand (ulna). </a:t>
            </a:r>
            <a:endParaRPr lang="en-GB" dirty="0" smtClean="0"/>
          </a:p>
          <a:p>
            <a:pPr lvl="0"/>
            <a:r>
              <a:rPr lang="en-GB" dirty="0" smtClean="0"/>
              <a:t>There </a:t>
            </a:r>
            <a:r>
              <a:rPr lang="en-GB" dirty="0"/>
              <a:t>will be no visual attention to </a:t>
            </a:r>
            <a:r>
              <a:rPr lang="en-GB" dirty="0" smtClean="0"/>
              <a:t>hands (they wont look at what they are doing with their hands).</a:t>
            </a:r>
            <a:endParaRPr lang="en-GB" dirty="0"/>
          </a:p>
          <a:p>
            <a:pPr lvl="0"/>
            <a:r>
              <a:rPr lang="en-GB" dirty="0"/>
              <a:t>1-4 months – There may be a continued reflexive use of hands but they will likely start to develop a palmer grasp. There may be a continued strong ulna grasp, arms will move symmetrically, and they will start to reach for objects. They may start to visually  attend to hands when in  midline, and will hold hands together</a:t>
            </a:r>
            <a:r>
              <a:rPr lang="en-GB" dirty="0" smtClean="0"/>
              <a:t>.</a:t>
            </a:r>
          </a:p>
          <a:p>
            <a:r>
              <a:rPr lang="en-GB" dirty="0"/>
              <a:t>4-6 months – There may be some weight bearing through arms, and some reducing grasp reflex. They may bring hands into midline, will reach and grasp, and use two hands to </a:t>
            </a:r>
            <a:r>
              <a:rPr lang="en-GB" dirty="0" smtClean="0"/>
              <a:t>grasp</a:t>
            </a:r>
            <a:endParaRPr lang="en-GB" dirty="0"/>
          </a:p>
        </p:txBody>
      </p:sp>
    </p:spTree>
    <p:extLst>
      <p:ext uri="{BB962C8B-B14F-4D97-AF65-F5344CB8AC3E}">
        <p14:creationId xmlns:p14="http://schemas.microsoft.com/office/powerpoint/2010/main" val="231008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9406" y="594944"/>
            <a:ext cx="5705856" cy="878459"/>
          </a:xfrm>
        </p:spPr>
        <p:txBody>
          <a:bodyPr>
            <a:normAutofit/>
          </a:bodyPr>
          <a:lstStyle/>
          <a:p>
            <a:pPr algn="ctr"/>
            <a:r>
              <a:rPr lang="en-GB" b="1" dirty="0"/>
              <a:t>1-4 </a:t>
            </a:r>
            <a:r>
              <a:rPr lang="en-GB" b="1" dirty="0" smtClean="0"/>
              <a:t>Months </a:t>
            </a:r>
            <a:endParaRPr lang="en-GB" sz="2000" b="1" i="1" dirty="0"/>
          </a:p>
        </p:txBody>
      </p:sp>
      <p:sp>
        <p:nvSpPr>
          <p:cNvPr id="3" name="Content Placeholder 2"/>
          <p:cNvSpPr>
            <a:spLocks noGrp="1"/>
          </p:cNvSpPr>
          <p:nvPr>
            <p:ph idx="1"/>
          </p:nvPr>
        </p:nvSpPr>
        <p:spPr>
          <a:xfrm>
            <a:off x="438912" y="1737361"/>
            <a:ext cx="11393424" cy="4615688"/>
          </a:xfrm>
        </p:spPr>
        <p:txBody>
          <a:bodyPr>
            <a:normAutofit/>
          </a:bodyPr>
          <a:lstStyle/>
          <a:p>
            <a:pPr lvl="0"/>
            <a:r>
              <a:rPr lang="en-GB" dirty="0" smtClean="0"/>
              <a:t>There </a:t>
            </a:r>
            <a:r>
              <a:rPr lang="en-GB" dirty="0"/>
              <a:t>may be a continued reflexive use of hands but they will likely start to develop a palmer grasp. </a:t>
            </a:r>
            <a:endParaRPr lang="en-GB" dirty="0" smtClean="0"/>
          </a:p>
          <a:p>
            <a:pPr lvl="0"/>
            <a:r>
              <a:rPr lang="en-GB" dirty="0" smtClean="0"/>
              <a:t>There </a:t>
            </a:r>
            <a:r>
              <a:rPr lang="en-GB" dirty="0"/>
              <a:t>may be a continued strong ulna grasp, </a:t>
            </a:r>
            <a:endParaRPr lang="en-GB" dirty="0" smtClean="0"/>
          </a:p>
          <a:p>
            <a:pPr lvl="0"/>
            <a:r>
              <a:rPr lang="en-GB" dirty="0" smtClean="0"/>
              <a:t>Their arms </a:t>
            </a:r>
            <a:r>
              <a:rPr lang="en-GB" dirty="0"/>
              <a:t>will move </a:t>
            </a:r>
            <a:r>
              <a:rPr lang="en-GB" dirty="0" smtClean="0"/>
              <a:t>symmetrically and </a:t>
            </a:r>
            <a:r>
              <a:rPr lang="en-GB" dirty="0"/>
              <a:t>they will start to reach for objects. </a:t>
            </a:r>
            <a:endParaRPr lang="en-GB" dirty="0" smtClean="0"/>
          </a:p>
          <a:p>
            <a:pPr lvl="0"/>
            <a:r>
              <a:rPr lang="en-GB" dirty="0" smtClean="0"/>
              <a:t>They </a:t>
            </a:r>
            <a:r>
              <a:rPr lang="en-GB" dirty="0"/>
              <a:t>may start to </a:t>
            </a:r>
            <a:r>
              <a:rPr lang="en-GB" dirty="0" smtClean="0"/>
              <a:t>look at/pay attention to their </a:t>
            </a:r>
            <a:r>
              <a:rPr lang="en-GB" dirty="0"/>
              <a:t>hands when </a:t>
            </a:r>
            <a:r>
              <a:rPr lang="en-GB" dirty="0" smtClean="0"/>
              <a:t>they are in the midline (in front and inline with the middle of their body)</a:t>
            </a:r>
          </a:p>
          <a:p>
            <a:pPr lvl="0"/>
            <a:r>
              <a:rPr lang="en-GB" dirty="0"/>
              <a:t>W</a:t>
            </a:r>
            <a:r>
              <a:rPr lang="en-GB" dirty="0" smtClean="0"/>
              <a:t>ill </a:t>
            </a:r>
            <a:r>
              <a:rPr lang="en-GB" dirty="0"/>
              <a:t>hold hands </a:t>
            </a:r>
            <a:r>
              <a:rPr lang="en-GB" dirty="0" smtClean="0"/>
              <a:t>together</a:t>
            </a:r>
          </a:p>
        </p:txBody>
      </p:sp>
    </p:spTree>
    <p:extLst>
      <p:ext uri="{BB962C8B-B14F-4D97-AF65-F5344CB8AC3E}">
        <p14:creationId xmlns:p14="http://schemas.microsoft.com/office/powerpoint/2010/main" val="296188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914" y="725573"/>
            <a:ext cx="5705856" cy="878459"/>
          </a:xfrm>
        </p:spPr>
        <p:txBody>
          <a:bodyPr>
            <a:normAutofit/>
          </a:bodyPr>
          <a:lstStyle/>
          <a:p>
            <a:pPr algn="ctr"/>
            <a:r>
              <a:rPr lang="en-GB" b="1" dirty="0"/>
              <a:t>4-6 </a:t>
            </a:r>
            <a:r>
              <a:rPr lang="en-GB" b="1" dirty="0" smtClean="0"/>
              <a:t>Months </a:t>
            </a:r>
            <a:endParaRPr lang="en-GB" sz="2000" b="1" i="1" dirty="0"/>
          </a:p>
        </p:txBody>
      </p:sp>
      <p:sp>
        <p:nvSpPr>
          <p:cNvPr id="3" name="Content Placeholder 2"/>
          <p:cNvSpPr>
            <a:spLocks noGrp="1"/>
          </p:cNvSpPr>
          <p:nvPr>
            <p:ph idx="1"/>
          </p:nvPr>
        </p:nvSpPr>
        <p:spPr>
          <a:xfrm>
            <a:off x="438912" y="2173373"/>
            <a:ext cx="11393424" cy="4179675"/>
          </a:xfrm>
        </p:spPr>
        <p:txBody>
          <a:bodyPr>
            <a:normAutofit/>
          </a:bodyPr>
          <a:lstStyle/>
          <a:p>
            <a:r>
              <a:rPr lang="en-GB" dirty="0"/>
              <a:t>T</a:t>
            </a:r>
            <a:r>
              <a:rPr lang="en-GB" dirty="0" smtClean="0"/>
              <a:t>here </a:t>
            </a:r>
            <a:r>
              <a:rPr lang="en-GB" dirty="0"/>
              <a:t>may be some weight bearing through </a:t>
            </a:r>
            <a:r>
              <a:rPr lang="en-GB" dirty="0" smtClean="0"/>
              <a:t>arms</a:t>
            </a:r>
          </a:p>
          <a:p>
            <a:r>
              <a:rPr lang="en-GB" dirty="0" smtClean="0"/>
              <a:t>They their reflex to grasp items might be reducing</a:t>
            </a:r>
          </a:p>
          <a:p>
            <a:r>
              <a:rPr lang="en-GB" dirty="0" smtClean="0"/>
              <a:t>They </a:t>
            </a:r>
            <a:r>
              <a:rPr lang="en-GB" dirty="0"/>
              <a:t>may bring </a:t>
            </a:r>
            <a:r>
              <a:rPr lang="en-GB" dirty="0" smtClean="0"/>
              <a:t>their hands into midline</a:t>
            </a:r>
          </a:p>
          <a:p>
            <a:r>
              <a:rPr lang="en-GB" dirty="0"/>
              <a:t>W</a:t>
            </a:r>
            <a:r>
              <a:rPr lang="en-GB" dirty="0" smtClean="0"/>
              <a:t>ill </a:t>
            </a:r>
            <a:r>
              <a:rPr lang="en-GB" dirty="0"/>
              <a:t>reach and grasp, and </a:t>
            </a:r>
            <a:endParaRPr lang="en-GB" dirty="0" smtClean="0"/>
          </a:p>
          <a:p>
            <a:r>
              <a:rPr lang="en-GB" dirty="0" smtClean="0"/>
              <a:t>Use </a:t>
            </a:r>
            <a:r>
              <a:rPr lang="en-GB" dirty="0"/>
              <a:t>two hands to grasp</a:t>
            </a:r>
          </a:p>
          <a:p>
            <a:pPr lvl="0"/>
            <a:endParaRPr lang="en-GB" dirty="0"/>
          </a:p>
        </p:txBody>
      </p:sp>
    </p:spTree>
    <p:extLst>
      <p:ext uri="{BB962C8B-B14F-4D97-AF65-F5344CB8AC3E}">
        <p14:creationId xmlns:p14="http://schemas.microsoft.com/office/powerpoint/2010/main" val="1153341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68" y="679269"/>
            <a:ext cx="7446264" cy="780290"/>
          </a:xfrm>
        </p:spPr>
        <p:txBody>
          <a:bodyPr>
            <a:normAutofit/>
          </a:bodyPr>
          <a:lstStyle/>
          <a:p>
            <a:pPr algn="ctr"/>
            <a:r>
              <a:rPr lang="en-GB" b="1" dirty="0" smtClean="0"/>
              <a:t>6-9 Months </a:t>
            </a:r>
            <a:endParaRPr lang="en-GB" sz="2000" b="1" i="1" dirty="0"/>
          </a:p>
        </p:txBody>
      </p:sp>
      <p:sp>
        <p:nvSpPr>
          <p:cNvPr id="3" name="Content Placeholder 2"/>
          <p:cNvSpPr>
            <a:spLocks noGrp="1"/>
          </p:cNvSpPr>
          <p:nvPr>
            <p:ph idx="1"/>
          </p:nvPr>
        </p:nvSpPr>
        <p:spPr>
          <a:xfrm>
            <a:off x="717274" y="1771763"/>
            <a:ext cx="10757452" cy="3832203"/>
          </a:xfrm>
        </p:spPr>
        <p:txBody>
          <a:bodyPr>
            <a:normAutofit/>
          </a:bodyPr>
          <a:lstStyle/>
          <a:p>
            <a:pPr lvl="0"/>
            <a:r>
              <a:rPr lang="en-GB" sz="2400" dirty="0" smtClean="0"/>
              <a:t>They </a:t>
            </a:r>
            <a:r>
              <a:rPr lang="en-GB" sz="2400" dirty="0"/>
              <a:t>may use </a:t>
            </a:r>
            <a:r>
              <a:rPr lang="en-GB" sz="2400" dirty="0" smtClean="0"/>
              <a:t>mouthing</a:t>
            </a:r>
          </a:p>
          <a:p>
            <a:pPr lvl="0"/>
            <a:r>
              <a:rPr lang="en-GB" sz="2400" dirty="0"/>
              <a:t>B</a:t>
            </a:r>
            <a:r>
              <a:rPr lang="en-GB" sz="2400" dirty="0" smtClean="0"/>
              <a:t>ringing </a:t>
            </a:r>
            <a:r>
              <a:rPr lang="en-GB" sz="2400" dirty="0"/>
              <a:t>objects to </a:t>
            </a:r>
            <a:r>
              <a:rPr lang="en-GB" sz="2400" dirty="0" smtClean="0"/>
              <a:t>mouth</a:t>
            </a:r>
          </a:p>
          <a:p>
            <a:pPr lvl="0"/>
            <a:r>
              <a:rPr lang="en-GB" sz="2400" dirty="0" smtClean="0"/>
              <a:t>Will </a:t>
            </a:r>
            <a:r>
              <a:rPr lang="en-GB" sz="2400" dirty="0"/>
              <a:t>make raking movements with </a:t>
            </a:r>
            <a:r>
              <a:rPr lang="en-GB" sz="2400" dirty="0" smtClean="0"/>
              <a:t>hands</a:t>
            </a:r>
          </a:p>
          <a:p>
            <a:pPr lvl="0"/>
            <a:r>
              <a:rPr lang="en-GB" sz="2400" dirty="0"/>
              <a:t>V</a:t>
            </a:r>
            <a:r>
              <a:rPr lang="en-GB" sz="2400" dirty="0" smtClean="0"/>
              <a:t>isually </a:t>
            </a:r>
            <a:r>
              <a:rPr lang="en-GB" sz="2400" dirty="0"/>
              <a:t>monitor objects in </a:t>
            </a:r>
            <a:r>
              <a:rPr lang="en-GB" sz="2400" dirty="0" smtClean="0"/>
              <a:t>their hands </a:t>
            </a:r>
          </a:p>
          <a:p>
            <a:pPr lvl="0"/>
            <a:r>
              <a:rPr lang="en-GB" sz="2400" dirty="0" smtClean="0"/>
              <a:t>They </a:t>
            </a:r>
            <a:r>
              <a:rPr lang="en-GB" sz="2400" dirty="0"/>
              <a:t>may point fingers to poke </a:t>
            </a:r>
            <a:r>
              <a:rPr lang="en-GB" sz="2400" dirty="0" smtClean="0"/>
              <a:t>objects</a:t>
            </a:r>
          </a:p>
          <a:p>
            <a:pPr lvl="0"/>
            <a:r>
              <a:rPr lang="en-GB" sz="2400" dirty="0"/>
              <a:t>A</a:t>
            </a:r>
            <a:r>
              <a:rPr lang="en-GB" sz="2400" dirty="0" smtClean="0"/>
              <a:t> </a:t>
            </a:r>
            <a:r>
              <a:rPr lang="en-GB" sz="2400" dirty="0"/>
              <a:t>pincer grasp will </a:t>
            </a:r>
            <a:r>
              <a:rPr lang="en-GB" sz="2400" dirty="0" smtClean="0"/>
              <a:t>emerge, </a:t>
            </a:r>
            <a:r>
              <a:rPr lang="en-GB" sz="2400" dirty="0"/>
              <a:t>and scissor grasp when holding some thing e.g. string. </a:t>
            </a:r>
            <a:endParaRPr lang="en-GB" sz="2400" dirty="0" smtClean="0"/>
          </a:p>
          <a:p>
            <a:pPr lvl="0"/>
            <a:r>
              <a:rPr lang="en-GB" sz="2400" dirty="0" smtClean="0"/>
              <a:t>They </a:t>
            </a:r>
            <a:r>
              <a:rPr lang="en-GB" sz="2400" dirty="0"/>
              <a:t>may pass objects between hands, turn objects to look at them, and have grasp strength in index finger </a:t>
            </a:r>
            <a:r>
              <a:rPr lang="en-GB" sz="2400" dirty="0" smtClean="0"/>
              <a:t>side</a:t>
            </a:r>
            <a:endParaRPr lang="en-GB" sz="2400" dirty="0"/>
          </a:p>
        </p:txBody>
      </p:sp>
    </p:spTree>
    <p:extLst>
      <p:ext uri="{BB962C8B-B14F-4D97-AF65-F5344CB8AC3E}">
        <p14:creationId xmlns:p14="http://schemas.microsoft.com/office/powerpoint/2010/main" val="3894515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68" y="587829"/>
            <a:ext cx="7446264" cy="871730"/>
          </a:xfrm>
        </p:spPr>
        <p:txBody>
          <a:bodyPr>
            <a:normAutofit/>
          </a:bodyPr>
          <a:lstStyle/>
          <a:p>
            <a:pPr algn="ctr"/>
            <a:r>
              <a:rPr lang="en-GB" b="1" dirty="0" smtClean="0"/>
              <a:t>9-12 Months </a:t>
            </a:r>
            <a:endParaRPr lang="en-GB" sz="2000" b="1" i="1" dirty="0"/>
          </a:p>
        </p:txBody>
      </p:sp>
      <p:sp>
        <p:nvSpPr>
          <p:cNvPr id="3" name="Content Placeholder 2"/>
          <p:cNvSpPr>
            <a:spLocks noGrp="1"/>
          </p:cNvSpPr>
          <p:nvPr>
            <p:ph idx="1"/>
          </p:nvPr>
        </p:nvSpPr>
        <p:spPr>
          <a:xfrm>
            <a:off x="717274" y="1850140"/>
            <a:ext cx="10757452" cy="3832203"/>
          </a:xfrm>
        </p:spPr>
        <p:txBody>
          <a:bodyPr>
            <a:normAutofit/>
          </a:bodyPr>
          <a:lstStyle/>
          <a:p>
            <a:pPr lvl="0"/>
            <a:r>
              <a:rPr lang="en-GB" dirty="0" smtClean="0"/>
              <a:t>They </a:t>
            </a:r>
            <a:r>
              <a:rPr lang="en-GB" dirty="0"/>
              <a:t>may vary grasp patterns with different </a:t>
            </a:r>
            <a:r>
              <a:rPr lang="en-GB" dirty="0" smtClean="0"/>
              <a:t>objects</a:t>
            </a:r>
          </a:p>
          <a:p>
            <a:pPr lvl="0"/>
            <a:r>
              <a:rPr lang="en-GB" dirty="0" smtClean="0"/>
              <a:t>A </a:t>
            </a:r>
            <a:r>
              <a:rPr lang="en-GB" dirty="0"/>
              <a:t>tripod grasp and neat pincer grasp may </a:t>
            </a:r>
            <a:r>
              <a:rPr lang="en-GB" dirty="0" smtClean="0"/>
              <a:t>emerge</a:t>
            </a:r>
          </a:p>
          <a:p>
            <a:pPr lvl="0"/>
            <a:r>
              <a:rPr lang="en-GB" dirty="0" smtClean="0"/>
              <a:t>They </a:t>
            </a:r>
            <a:r>
              <a:rPr lang="en-GB" dirty="0"/>
              <a:t>may be able to inhibit little and ring finger for fine </a:t>
            </a:r>
            <a:r>
              <a:rPr lang="en-GB" dirty="0" smtClean="0"/>
              <a:t>grasps</a:t>
            </a:r>
          </a:p>
          <a:p>
            <a:pPr lvl="0"/>
            <a:r>
              <a:rPr lang="en-GB" dirty="0"/>
              <a:t>S</a:t>
            </a:r>
            <a:r>
              <a:rPr lang="en-GB" dirty="0" smtClean="0"/>
              <a:t>how bilateral </a:t>
            </a:r>
            <a:r>
              <a:rPr lang="en-GB" dirty="0"/>
              <a:t>skills </a:t>
            </a:r>
            <a:r>
              <a:rPr lang="en-GB" dirty="0" smtClean="0"/>
              <a:t>(using both sides of their body) as </a:t>
            </a:r>
            <a:r>
              <a:rPr lang="en-GB" dirty="0"/>
              <a:t>they may hold with one hand and manipulate objects </a:t>
            </a:r>
            <a:r>
              <a:rPr lang="en-GB" dirty="0" smtClean="0"/>
              <a:t>with the other </a:t>
            </a:r>
          </a:p>
          <a:p>
            <a:pPr lvl="0"/>
            <a:r>
              <a:rPr lang="en-GB" dirty="0" smtClean="0"/>
              <a:t>They </a:t>
            </a:r>
            <a:r>
              <a:rPr lang="en-GB" dirty="0"/>
              <a:t>may show voluntary release of </a:t>
            </a:r>
            <a:r>
              <a:rPr lang="en-GB" dirty="0" smtClean="0"/>
              <a:t>objects</a:t>
            </a:r>
          </a:p>
          <a:p>
            <a:pPr lvl="0"/>
            <a:r>
              <a:rPr lang="en-GB" dirty="0" smtClean="0"/>
              <a:t>They </a:t>
            </a:r>
            <a:r>
              <a:rPr lang="en-GB" dirty="0"/>
              <a:t>may </a:t>
            </a:r>
            <a:r>
              <a:rPr lang="en-GB" dirty="0" smtClean="0"/>
              <a:t>become </a:t>
            </a:r>
            <a:r>
              <a:rPr lang="en-GB" dirty="0"/>
              <a:t>more independent in feeding and </a:t>
            </a:r>
            <a:r>
              <a:rPr lang="en-GB" dirty="0" smtClean="0"/>
              <a:t>play</a:t>
            </a:r>
            <a:endParaRPr lang="en-GB" dirty="0"/>
          </a:p>
        </p:txBody>
      </p:sp>
    </p:spTree>
    <p:extLst>
      <p:ext uri="{BB962C8B-B14F-4D97-AF65-F5344CB8AC3E}">
        <p14:creationId xmlns:p14="http://schemas.microsoft.com/office/powerpoint/2010/main" val="4113422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495" y="834421"/>
            <a:ext cx="6761480" cy="759248"/>
          </a:xfrm>
        </p:spPr>
        <p:txBody>
          <a:bodyPr>
            <a:normAutofit/>
          </a:bodyPr>
          <a:lstStyle/>
          <a:p>
            <a:pPr algn="ctr"/>
            <a:r>
              <a:rPr lang="en-GB" b="1" dirty="0"/>
              <a:t>Between 1 and </a:t>
            </a:r>
            <a:r>
              <a:rPr lang="en-GB" b="1" dirty="0" smtClean="0"/>
              <a:t>2 </a:t>
            </a:r>
            <a:r>
              <a:rPr lang="en-GB" b="1" dirty="0"/>
              <a:t>Years </a:t>
            </a:r>
            <a:r>
              <a:rPr lang="en-GB" b="1" dirty="0" smtClean="0"/>
              <a:t>Old</a:t>
            </a:r>
            <a:endParaRPr lang="en-GB" sz="2000" b="1" dirty="0"/>
          </a:p>
        </p:txBody>
      </p:sp>
      <p:sp>
        <p:nvSpPr>
          <p:cNvPr id="3" name="Content Placeholder 2"/>
          <p:cNvSpPr>
            <a:spLocks noGrp="1"/>
          </p:cNvSpPr>
          <p:nvPr>
            <p:ph idx="1"/>
          </p:nvPr>
        </p:nvSpPr>
        <p:spPr>
          <a:xfrm>
            <a:off x="440267" y="1593669"/>
            <a:ext cx="11306387" cy="5161406"/>
          </a:xfrm>
        </p:spPr>
        <p:txBody>
          <a:bodyPr>
            <a:noAutofit/>
          </a:bodyPr>
          <a:lstStyle/>
          <a:p>
            <a:pPr marL="0" lvl="0" indent="0">
              <a:buNone/>
            </a:pPr>
            <a:r>
              <a:rPr lang="en-GB" dirty="0"/>
              <a:t>At this age, children may become functionally more independent e.g. at feeding and play</a:t>
            </a:r>
          </a:p>
          <a:p>
            <a:pPr lvl="0"/>
            <a:r>
              <a:rPr lang="en-GB" sz="2400" dirty="0"/>
              <a:t>12-18 months – </a:t>
            </a:r>
            <a:r>
              <a:rPr lang="en-GB" sz="2400" dirty="0" smtClean="0"/>
              <a:t>Children </a:t>
            </a:r>
            <a:r>
              <a:rPr lang="en-GB" sz="2400" dirty="0"/>
              <a:t>may be able to oppose thumb and finger, </a:t>
            </a:r>
            <a:r>
              <a:rPr lang="en-GB" sz="2400" dirty="0" smtClean="0"/>
              <a:t>turn </a:t>
            </a:r>
            <a:r>
              <a:rPr lang="en-GB" sz="2400" dirty="0"/>
              <a:t>hands up and down, clap hands together, and use a crayon fisted grasp then digital probate grasp. </a:t>
            </a:r>
            <a:endParaRPr lang="en-GB" sz="2400" dirty="0" smtClean="0"/>
          </a:p>
          <a:p>
            <a:pPr lvl="0"/>
            <a:r>
              <a:rPr lang="en-GB" sz="2400" dirty="0" smtClean="0"/>
              <a:t>They </a:t>
            </a:r>
            <a:r>
              <a:rPr lang="en-GB" sz="2400" dirty="0"/>
              <a:t>may be able to build a tower of 2 – 3 blocks with their thumb and fingers with good control, they may pour, pull apart Duplo, throw balls, and show bilateral hand use. </a:t>
            </a:r>
          </a:p>
          <a:p>
            <a:pPr lvl="0"/>
            <a:r>
              <a:rPr lang="en-US" sz="2400" dirty="0"/>
              <a:t>18 month to 2 years – They may </a:t>
            </a:r>
            <a:r>
              <a:rPr lang="en-GB" sz="2400" dirty="0"/>
              <a:t>develop a tripod grasp, turn pages, and show hand dominance. </a:t>
            </a:r>
            <a:endParaRPr lang="en-GB" sz="2400" dirty="0" smtClean="0"/>
          </a:p>
          <a:p>
            <a:pPr lvl="0"/>
            <a:r>
              <a:rPr lang="en-GB" sz="2400" dirty="0" smtClean="0"/>
              <a:t>They </a:t>
            </a:r>
            <a:r>
              <a:rPr lang="en-GB" sz="2400" dirty="0"/>
              <a:t>may be able to relate objects to one another e.g. use shape sorters, use spoons, produce vertical strokes using crayon, and unwrap things. They may use a fine pincer grasp to pick up objects and release</a:t>
            </a:r>
            <a:r>
              <a:rPr lang="en-GB" sz="2400" dirty="0" smtClean="0"/>
              <a:t>.</a:t>
            </a:r>
            <a:endParaRPr lang="en-GB" sz="2400" dirty="0"/>
          </a:p>
        </p:txBody>
      </p:sp>
    </p:spTree>
    <p:extLst>
      <p:ext uri="{BB962C8B-B14F-4D97-AF65-F5344CB8AC3E}">
        <p14:creationId xmlns:p14="http://schemas.microsoft.com/office/powerpoint/2010/main" val="30106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715" y="934296"/>
            <a:ext cx="6761480" cy="759248"/>
          </a:xfrm>
        </p:spPr>
        <p:txBody>
          <a:bodyPr>
            <a:normAutofit/>
          </a:bodyPr>
          <a:lstStyle/>
          <a:p>
            <a:pPr algn="ctr"/>
            <a:r>
              <a:rPr lang="en-GB" b="1" dirty="0" smtClean="0"/>
              <a:t>2-3 </a:t>
            </a:r>
            <a:r>
              <a:rPr lang="en-GB" b="1" dirty="0"/>
              <a:t>Years </a:t>
            </a:r>
            <a:r>
              <a:rPr lang="en-GB" b="1" dirty="0" smtClean="0"/>
              <a:t>Old</a:t>
            </a:r>
            <a:endParaRPr lang="en-GB" sz="2000" b="1" dirty="0"/>
          </a:p>
        </p:txBody>
      </p:sp>
      <p:sp>
        <p:nvSpPr>
          <p:cNvPr id="3" name="Content Placeholder 2"/>
          <p:cNvSpPr>
            <a:spLocks noGrp="1"/>
          </p:cNvSpPr>
          <p:nvPr>
            <p:ph idx="1"/>
          </p:nvPr>
        </p:nvSpPr>
        <p:spPr>
          <a:xfrm>
            <a:off x="564728" y="1693544"/>
            <a:ext cx="10878336" cy="3557724"/>
          </a:xfrm>
        </p:spPr>
        <p:txBody>
          <a:bodyPr>
            <a:noAutofit/>
          </a:bodyPr>
          <a:lstStyle/>
          <a:p>
            <a:pPr marL="0" lvl="0" indent="0">
              <a:buNone/>
            </a:pPr>
            <a:r>
              <a:rPr lang="en-GB" dirty="0"/>
              <a:t>At this age, children may become functionally more independent e.g. at feeding and </a:t>
            </a:r>
            <a:r>
              <a:rPr lang="en-GB" dirty="0" smtClean="0"/>
              <a:t>play</a:t>
            </a:r>
          </a:p>
          <a:p>
            <a:r>
              <a:rPr lang="en-GB" sz="2400" dirty="0" smtClean="0"/>
              <a:t>They </a:t>
            </a:r>
            <a:r>
              <a:rPr lang="en-GB" sz="2400" dirty="0"/>
              <a:t>can pushes and pulls, may be able to wiggle thumbs, and bilateral skills are good. </a:t>
            </a:r>
            <a:endParaRPr lang="en-GB" sz="2400" dirty="0" smtClean="0"/>
          </a:p>
          <a:p>
            <a:pPr lvl="0"/>
            <a:r>
              <a:rPr lang="en-GB" sz="2400" dirty="0" smtClean="0"/>
              <a:t>In </a:t>
            </a:r>
            <a:r>
              <a:rPr lang="en-GB" sz="2400" dirty="0"/>
              <a:t>hand manipulation of objects may be emerging, hand preference may be evident, and they can fold paper, snip with scissors, and may have a good tripod grasp. </a:t>
            </a:r>
            <a:endParaRPr lang="en-GB" sz="2400" dirty="0" smtClean="0"/>
          </a:p>
          <a:p>
            <a:pPr lvl="0"/>
            <a:r>
              <a:rPr lang="en-GB" sz="2400" dirty="0" smtClean="0"/>
              <a:t>They </a:t>
            </a:r>
            <a:r>
              <a:rPr lang="en-GB" sz="2400" dirty="0"/>
              <a:t>may be able to imitate a line, cross and circle with a pencil, be able to unbutton, undo a lid, and string beads.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2195" y="4650377"/>
            <a:ext cx="2259874" cy="1948952"/>
          </a:xfrm>
          <a:prstGeom prst="rect">
            <a:avLst/>
          </a:prstGeom>
        </p:spPr>
      </p:pic>
    </p:spTree>
    <p:extLst>
      <p:ext uri="{BB962C8B-B14F-4D97-AF65-F5344CB8AC3E}">
        <p14:creationId xmlns:p14="http://schemas.microsoft.com/office/powerpoint/2010/main" val="3888916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1336</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What Physical Skills Have Most Children Mastered at Different Ages?</vt:lpstr>
      <vt:lpstr>Introduction</vt:lpstr>
      <vt:lpstr>0-1 Months </vt:lpstr>
      <vt:lpstr>1-4 Months </vt:lpstr>
      <vt:lpstr>4-6 Months </vt:lpstr>
      <vt:lpstr>6-9 Months </vt:lpstr>
      <vt:lpstr>9-12 Months </vt:lpstr>
      <vt:lpstr>Between 1 and 2 Years Old</vt:lpstr>
      <vt:lpstr>2-3 Years Old</vt:lpstr>
      <vt:lpstr>At 3 or 4 Years Old</vt:lpstr>
      <vt:lpstr>At 5 Years Old</vt:lpstr>
      <vt:lpstr>At 6 Years Old:</vt:lpstr>
      <vt:lpstr>PowerPoint Presentation</vt:lpstr>
      <vt:lpstr>8 years and above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am I looking for at different ages?</dc:title>
  <dc:creator>jdilworth.998</dc:creator>
  <cp:lastModifiedBy>Adam Gordon</cp:lastModifiedBy>
  <cp:revision>31</cp:revision>
  <dcterms:created xsi:type="dcterms:W3CDTF">2015-12-23T18:45:15Z</dcterms:created>
  <dcterms:modified xsi:type="dcterms:W3CDTF">2019-03-08T11:45:02Z</dcterms:modified>
</cp:coreProperties>
</file>